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0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8.jpg" ContentType="image/jpeg"/>
  <Override PartName="/ppt/media/image19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70" r:id="rId9"/>
    <p:sldId id="273" r:id="rId10"/>
    <p:sldId id="274" r:id="rId11"/>
    <p:sldId id="275" r:id="rId12"/>
    <p:sldId id="276" r:id="rId13"/>
    <p:sldId id="277" r:id="rId14"/>
    <p:sldId id="286" r:id="rId15"/>
    <p:sldId id="278" r:id="rId16"/>
    <p:sldId id="287" r:id="rId17"/>
    <p:sldId id="279" r:id="rId18"/>
    <p:sldId id="281" r:id="rId19"/>
    <p:sldId id="282" r:id="rId20"/>
    <p:sldId id="283" r:id="rId21"/>
    <p:sldId id="284" r:id="rId22"/>
    <p:sldId id="285" r:id="rId23"/>
    <p:sldId id="280" r:id="rId24"/>
    <p:sldId id="272" r:id="rId25"/>
  </p:sldIdLst>
  <p:sldSz cx="18288000" cy="10287000"/>
  <p:notesSz cx="6858000" cy="9144000"/>
  <p:embeddedFontLst>
    <p:embeddedFont>
      <p:font typeface="Arial" panose="020B0604020202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Libre Baskerville" panose="02000000000000000000" pitchFamily="2" charset="0"/>
      <p:regular r:id="rId33"/>
      <p:bold r:id="rId34"/>
      <p:italic r:id="rId35"/>
    </p:embeddedFont>
    <p:embeddedFont>
      <p:font typeface="Nunito Sans" pitchFamily="2" charset="77"/>
      <p:regular r:id="rId36"/>
      <p:bold r:id="rId37"/>
      <p:italic r:id="rId38"/>
      <p:boldItalic r:id="rId39"/>
    </p:embeddedFont>
    <p:embeddedFont>
      <p:font typeface="Nunito Sans Heavy" pitchFamily="2" charset="77"/>
      <p:regular r:id="rId40"/>
      <p:bold r:id="rId41"/>
    </p:embeddedFont>
    <p:embeddedFont>
      <p:font typeface="Nunito Sans Semi-Bold" pitchFamily="2" charset="77"/>
      <p:regular r:id="rId42"/>
      <p:bold r:id="rId43"/>
    </p:embeddedFont>
    <p:embeddedFont>
      <p:font typeface="Yeseva One" pitchFamily="2" charset="7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8" autoAdjust="0"/>
    <p:restoredTop sz="94241" autoAdjust="0"/>
  </p:normalViewPr>
  <p:slideViewPr>
    <p:cSldViewPr>
      <p:cViewPr varScale="1">
        <p:scale>
          <a:sx n="106" d="100"/>
          <a:sy n="106" d="100"/>
        </p:scale>
        <p:origin x="3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3009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217837" y="139700"/>
            <a:ext cx="903206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3ECF1-B970-A343-B913-9E84254A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924300"/>
            <a:ext cx="9060873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645" y="337664"/>
            <a:ext cx="1464121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69966" y="3013558"/>
            <a:ext cx="14851234" cy="70829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0966" y="3308510"/>
            <a:ext cx="128016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Minimax Game: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GANs consist of a generator (G) and a discriminator (D).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• The objective function is a minimax game where: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G tries to generate realistic data that can deceive D.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	• D tries to distinguish real data from generated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 function:</a:t>
            </a: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•The goal is to find the balance where D can no longer tell apart real data from G’s generated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E11D-F750-804E-8C98-3F1952D5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23202"/>
            <a:ext cx="9448879" cy="8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71590-8026-364F-9492-E97F1BAF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94" y="7511407"/>
            <a:ext cx="6926434" cy="82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BFBD5-CAC5-E34D-B0CF-66681D43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147" y="7450841"/>
            <a:ext cx="6763648" cy="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631370" y="2967589"/>
            <a:ext cx="10951029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b="1" dirty="0">
                    <a:solidFill>
                      <a:srgbClr val="000000"/>
                    </a:solidFill>
                    <a:latin typeface="Nunito Sans"/>
                  </a:rPr>
                  <a:t>Adversarial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 and D are trained in alternating steps.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The generator G produces data, and D provides feedback.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As training progresses, the distribution of generated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gradually approaches the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Diagram explaining the changes in distribution during GAN training: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Green curve: generated data distribution.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Black dots: real data distribution (constant).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Blue line: noise and error, which decreases over time.</a:t>
                </a:r>
              </a:p>
              <a:p>
                <a:pPr>
                  <a:lnSpc>
                    <a:spcPts val="4435"/>
                  </a:lnSpc>
                </a:pPr>
                <a:endParaRPr lang="en-IE" sz="3000" b="1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217607"/>
                <a:ext cx="10493829" cy="7309693"/>
              </a:xfrm>
              <a:prstGeom prst="rect">
                <a:avLst/>
              </a:prstGeom>
              <a:blipFill>
                <a:blip r:embed="rId3"/>
                <a:stretch>
                  <a:fillRect l="-2177" t="-521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749B20-79EB-3E42-B3BE-83F557A6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6264108"/>
            <a:ext cx="5486202" cy="36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5D0B-7F03-824A-847D-4FC354C3B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44" y="2124757"/>
            <a:ext cx="5448350" cy="3796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2BAA0-833A-3442-9D9C-B2FA014F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87" y="3378984"/>
            <a:ext cx="5818293" cy="565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6D035-BB8D-AA4E-980B-6F373725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59" y="4176829"/>
            <a:ext cx="5323381" cy="3548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514598" y="3484679"/>
            <a:ext cx="5323381" cy="56169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699860" y="3700107"/>
            <a:ext cx="4917108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 most machine learning models, accuracy is a key evaluation metric. However, in the case of GAN training, achieving 100% accuracy indicates a problem. It means that the balance between the generator and the discriminator is broken.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AAA8E-2E8D-A040-BFD8-9365BF8B2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9346"/>
            <a:ext cx="5904831" cy="393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7E967-8871-6644-8573-B74A3AC53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83" y="4191661"/>
            <a:ext cx="7101148" cy="347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74" y="2855407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52" y="5169944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07" y="3951039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3078441"/>
            <a:ext cx="8763000" cy="7010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10923"/>
            <a:ext cx="830580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Foundational Model: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Well-Documented: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Efficiency: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Flexibility: Can be adapted to various image generation tasks, providing a solid baseline for comparison with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11B2-3AF4-4047-A3BA-5B35E110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7" y="1804892"/>
            <a:ext cx="14248454" cy="8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2" y="2095500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96526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02881" y="3109064"/>
            <a:ext cx="6203345" cy="6477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38826" y="3256975"/>
            <a:ext cx="565271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Compare the performance of Convolutional Layers and Dense Layers in the generator and discriminator of a standard GAN.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time.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MNIST Dataset (3000 epochs).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27252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7" y="3109064"/>
            <a:ext cx="10113088" cy="5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Key 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Investigate the impact of increasing convolutional layer depth on GAN performance.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Standard GAN (with convolutional layers).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3,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</a:t>
            </a:r>
            <a:r>
              <a:rPr lang="en-IE" sz="2500" dirty="0" err="1">
                <a:solidFill>
                  <a:srgbClr val="000000"/>
                </a:solidFill>
                <a:latin typeface="Nunito Sans"/>
              </a:rPr>
              <a:t>Frechet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Inception Distance (FID) to evaluate image quality.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only the generator or discriminator leads to worse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both networks simultaneously results in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4020800" cy="11259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Evaluate how different data augmentation techniques impact the quality of GAN-generated images.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30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Findings: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Initial Results: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Data augmentation introduced noise, causing optimization challenges and reduced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After Adjustments: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Removing certain techniques (e.g., flipping, rotation) led to improved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Augmentation can help when applied carefully but can hinder training if overused.</a:t>
            </a:r>
          </a:p>
          <a:p>
            <a:pPr>
              <a:lnSpc>
                <a:spcPts val="4435"/>
              </a:lnSpc>
            </a:pPr>
            <a:br>
              <a:rPr lang="en-IE" sz="3000" dirty="0">
                <a:solidFill>
                  <a:srgbClr val="000000"/>
                </a:solidFill>
                <a:latin typeface="Nunito Sans"/>
              </a:rPr>
            </a:b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5600" y="371390"/>
            <a:ext cx="11582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Applying New Dataset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724970" cy="72051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787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Reframes maximum likelihood estimation as a binary classification problem.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Learns to distinguish real data from artificially generated noise.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Efficiency: Simplifies training by avoiding complex normalization processes.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Particularly useful for large-scale models.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Noise distribution selection: Poor choices can lead to slow convergence and inaccurate estimates.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83409" y="3524257"/>
            <a:ext cx="314088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4AAD"/>
                </a:solidFill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48600" y="242837"/>
            <a:ext cx="102624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Background of 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685800" y="2857500"/>
            <a:ext cx="8839200" cy="70865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032406"/>
            <a:ext cx="83058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Introduced by Ian Goodfellow in 2014.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consist of two networks: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Generator: Produces fake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 	 • Discriminator: Differentiates between real and fake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GANs have made significant advancements in: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Materials science.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Medical imaging (e.g., improving lesion classification).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•Computer vision (e.g., style transfer, image generation).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9BAB5-8A72-F941-9049-0E65373B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076700"/>
            <a:ext cx="8172215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20600" y="258763"/>
            <a:ext cx="5867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0D26D-2AB5-674A-869A-28176CC604CC}"/>
              </a:ext>
            </a:extLst>
          </p:cNvPr>
          <p:cNvSpPr/>
          <p:nvPr/>
        </p:nvSpPr>
        <p:spPr>
          <a:xfrm>
            <a:off x="411935" y="3695700"/>
            <a:ext cx="7817666" cy="480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39367" y="3946179"/>
            <a:ext cx="7261633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Mode Collapse: The generator produces a limited variety of data.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Training Instability: Difficulty in maintaining balance between generator and discriminator.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High Computational Resources: GANs require extensive hardware for effective training.</a:t>
            </a:r>
          </a:p>
          <a:p>
            <a:pPr>
              <a:lnSpc>
                <a:spcPts val="4435"/>
              </a:lnSpc>
            </a:pPr>
            <a:endParaRPr lang="en-US" sz="30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2AF755-CA75-8544-B592-5EBE33FACE77}"/>
              </a:ext>
            </a:extLst>
          </p:cNvPr>
          <p:cNvSpPr/>
          <p:nvPr/>
        </p:nvSpPr>
        <p:spPr>
          <a:xfrm>
            <a:off x="10023765" y="3695700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1A0757B-2EF7-9746-BFD4-19D1F671C63E}"/>
              </a:ext>
            </a:extLst>
          </p:cNvPr>
          <p:cNvSpPr txBox="1"/>
          <p:nvPr/>
        </p:nvSpPr>
        <p:spPr>
          <a:xfrm>
            <a:off x="10374175" y="3980574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0" y="605875"/>
            <a:ext cx="2583334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dirty="0">
                <a:solidFill>
                  <a:srgbClr val="65A4CD"/>
                </a:solidFill>
                <a:latin typeface="Nunito Sans Heavy"/>
              </a:rPr>
              <a:t>Goal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F7EF239-BCEE-F443-877F-F35A8A45DA66}"/>
              </a:ext>
            </a:extLst>
          </p:cNvPr>
          <p:cNvSpPr/>
          <p:nvPr/>
        </p:nvSpPr>
        <p:spPr>
          <a:xfrm>
            <a:off x="1089411" y="3938074"/>
            <a:ext cx="6954781" cy="448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39821" y="4222948"/>
            <a:ext cx="695478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To investigate how different architectural choices and training strategies affect GAN performance.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• Focus on generating high-quality images using the AFHQ dataset with 16,130 high-resolution images to generate realistic cat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University College Cork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Kai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439400" cy="72180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Unsupervised learning with multiple layers of stochastic, binary latent variables.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Useful for capturing abstract features of data.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Training difficulty: Relies on Markov Chain Monte Carlo (MCMC) methods like Gibbs sampling.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Computational inefficiency: Slow convergence and high complexity for large datasets.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Mitigations: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Layer-wise pre-training helps improve training efficiency but still presents challenges.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4F8A6-F745-E446-BE1E-0C4A04090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467100"/>
            <a:ext cx="589280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48128" y="363379"/>
            <a:ext cx="1295400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Autoencoders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8600" y="2967589"/>
            <a:ext cx="10820400" cy="65193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09600" y="3203900"/>
            <a:ext cx="10343970" cy="674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Concept: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Generative model that learns latent data representations with an encoder and decoder.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The latent variables are assumed to follow a Gaussian distribution.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Advantages: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Scalability: Easier to train than DBMs.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Latent space interpolation: Allows smooth transitions between data points.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Limited by difficulties in handling discrete data.</a:t>
            </a:r>
          </a:p>
          <a:p>
            <a:pPr>
              <a:lnSpc>
                <a:spcPts val="4435"/>
              </a:lnSpc>
            </a:pPr>
            <a:endParaRPr lang="en-IE" sz="3000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4914900"/>
            <a:ext cx="7480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3021</TotalTime>
  <Words>1305</Words>
  <Application>Microsoft Macintosh PowerPoint</Application>
  <PresentationFormat>Custom</PresentationFormat>
  <Paragraphs>202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Nunito Sans Semi-Bold</vt:lpstr>
      <vt:lpstr>Nunito Sans Heavy</vt:lpstr>
      <vt:lpstr>Nunito Sans</vt:lpstr>
      <vt:lpstr>Calibri</vt:lpstr>
      <vt:lpstr>Cambria Math</vt:lpstr>
      <vt:lpstr>Libre Baskerville</vt:lpstr>
      <vt:lpstr>Arial</vt:lpstr>
      <vt:lpstr>Yeseva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189</cp:revision>
  <dcterms:created xsi:type="dcterms:W3CDTF">2006-08-16T00:00:00Z</dcterms:created>
  <dcterms:modified xsi:type="dcterms:W3CDTF">2024-09-11T20:27:39Z</dcterms:modified>
  <dc:identifier>DAF_p7YEKQg</dc:identifier>
</cp:coreProperties>
</file>